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96" r:id="rId3"/>
    <p:sldId id="279" r:id="rId4"/>
    <p:sldId id="281" r:id="rId5"/>
    <p:sldId id="282" r:id="rId6"/>
    <p:sldId id="283" r:id="rId7"/>
    <p:sldId id="284" r:id="rId8"/>
    <p:sldId id="285" r:id="rId9"/>
    <p:sldId id="291" r:id="rId10"/>
    <p:sldId id="286" r:id="rId11"/>
    <p:sldId id="287" r:id="rId12"/>
    <p:sldId id="288" r:id="rId13"/>
    <p:sldId id="289" r:id="rId14"/>
    <p:sldId id="290" r:id="rId15"/>
    <p:sldId id="292" r:id="rId16"/>
    <p:sldId id="302" r:id="rId17"/>
    <p:sldId id="301" r:id="rId18"/>
    <p:sldId id="293" r:id="rId19"/>
    <p:sldId id="305" r:id="rId20"/>
    <p:sldId id="297" r:id="rId21"/>
    <p:sldId id="298" r:id="rId22"/>
    <p:sldId id="257" r:id="rId23"/>
    <p:sldId id="258" r:id="rId24"/>
    <p:sldId id="259" r:id="rId25"/>
    <p:sldId id="260" r:id="rId26"/>
    <p:sldId id="261" r:id="rId27"/>
    <p:sldId id="262" r:id="rId28"/>
    <p:sldId id="306" r:id="rId29"/>
    <p:sldId id="307" r:id="rId30"/>
    <p:sldId id="308" r:id="rId31"/>
    <p:sldId id="263" r:id="rId32"/>
    <p:sldId id="303" r:id="rId33"/>
    <p:sldId id="304" r:id="rId34"/>
    <p:sldId id="294" r:id="rId35"/>
    <p:sldId id="264" r:id="rId36"/>
    <p:sldId id="265" r:id="rId37"/>
    <p:sldId id="295" r:id="rId38"/>
    <p:sldId id="266" r:id="rId39"/>
    <p:sldId id="299" r:id="rId40"/>
    <p:sldId id="267" r:id="rId41"/>
    <p:sldId id="300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12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3DD31-2EDB-4556-BC7D-2149F9F3586A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650CB-8942-47D6-871F-AC77BEF23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4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CA50056-8202-43C2-B806-1D198B123193}" type="slidenum">
              <a:rPr lang="en-US" sz="1200">
                <a:solidFill>
                  <a:srgbClr val="000000"/>
                </a:solidFill>
              </a:rPr>
              <a:pPr eaLnBrk="1" hangingPunct="1"/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7217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3441EB31-25C8-4305-A9EC-4A4B0F55736F}" type="slidenum">
              <a:rPr lang="en-US" sz="1200">
                <a:solidFill>
                  <a:srgbClr val="000000"/>
                </a:solidFill>
              </a:rPr>
              <a:pPr algn="r" eaLnBrk="1" hangingPunct="1"/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721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72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7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03A5DF-27D0-406C-8E43-9F1CB1C5D86C}" type="slidenum">
              <a:rPr lang="en-US" sz="1200">
                <a:solidFill>
                  <a:srgbClr val="000000"/>
                </a:solidFill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BCBDCCDE-2AF5-431F-AD97-3EE6E39EF10A}" type="slidenum">
              <a:rPr lang="en-US" sz="1200">
                <a:solidFill>
                  <a:srgbClr val="000000"/>
                </a:solidFill>
              </a:rPr>
              <a:pPr algn="r" eaLnBrk="1" hangingPunct="1"/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2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03A5DF-27D0-406C-8E43-9F1CB1C5D86C}" type="slidenum">
              <a:rPr lang="en-US" sz="1200">
                <a:solidFill>
                  <a:srgbClr val="000000"/>
                </a:solidFill>
              </a:rPr>
              <a:pPr eaLnBrk="1" hangingPunct="1"/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BCBDCCDE-2AF5-431F-AD97-3EE6E39EF10A}" type="slidenum">
              <a:rPr lang="en-US" sz="1200">
                <a:solidFill>
                  <a:srgbClr val="000000"/>
                </a:solidFill>
              </a:rPr>
              <a:pPr algn="r" eaLnBrk="1" hangingPunct="1"/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1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03A5DF-27D0-406C-8E43-9F1CB1C5D86C}" type="slidenum">
              <a:rPr lang="en-US" sz="1200">
                <a:solidFill>
                  <a:srgbClr val="000000"/>
                </a:solidFill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BCBDCCDE-2AF5-431F-AD97-3EE6E39EF10A}" type="slidenum">
              <a:rPr lang="en-US" sz="1200">
                <a:solidFill>
                  <a:srgbClr val="000000"/>
                </a:solidFill>
              </a:rPr>
              <a:pPr algn="r" eaLnBrk="1" hangingPunct="1"/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1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66FFF40-9169-4B01-9E16-3187CF72C313}" type="slidenum">
              <a:rPr 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4929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93C6FD87-FCB6-43A3-AC80-29130F963EB2}" type="slidenum">
              <a:rPr lang="en-US" sz="1200">
                <a:solidFill>
                  <a:srgbClr val="000000"/>
                </a:solidFill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493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49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0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66FFF40-9169-4B01-9E16-3187CF72C313}" type="slidenum">
              <a:rPr lang="en-US" sz="1200">
                <a:solidFill>
                  <a:srgbClr val="000000"/>
                </a:solidFill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4929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93C6FD87-FCB6-43A3-AC80-29130F963EB2}" type="slidenum">
              <a:rPr lang="en-US" sz="1200">
                <a:solidFill>
                  <a:srgbClr val="000000"/>
                </a:solidFill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493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49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31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03A5DF-27D0-406C-8E43-9F1CB1C5D86C}" type="slidenum">
              <a:rPr lang="en-US" sz="1200">
                <a:solidFill>
                  <a:srgbClr val="000000"/>
                </a:solidFill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BCBDCCDE-2AF5-431F-AD97-3EE6E39EF10A}" type="slidenum">
              <a:rPr lang="en-US" sz="1200">
                <a:solidFill>
                  <a:srgbClr val="000000"/>
                </a:solidFill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4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5DB3101-3BC2-456F-A520-62EE7075E15D}" type="slidenum">
              <a:rPr lang="en-US" sz="1200">
                <a:solidFill>
                  <a:srgbClr val="000000"/>
                </a:solidFill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5953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EDEBA4B7-4DC8-4D10-9D43-CAFF57064084}" type="slidenum">
              <a:rPr lang="en-US" sz="1200">
                <a:solidFill>
                  <a:srgbClr val="000000"/>
                </a:solidFill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5954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59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dirty="0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0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03A5DF-27D0-406C-8E43-9F1CB1C5D86C}" type="slidenum">
              <a:rPr lang="en-US" sz="1200">
                <a:solidFill>
                  <a:srgbClr val="000000"/>
                </a:solidFill>
              </a:rPr>
              <a:pPr eaLnBrk="1" hangingPunct="1"/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BCBDCCDE-2AF5-431F-AD97-3EE6E39EF10A}" type="slidenum">
              <a:rPr lang="en-US" sz="1200">
                <a:solidFill>
                  <a:srgbClr val="000000"/>
                </a:solidFill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3906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0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471349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20685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370021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19357" indent="-224668" defTabSz="44933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1449" algn="l"/>
                <a:tab pos="1422898" algn="l"/>
                <a:tab pos="2134347" algn="l"/>
                <a:tab pos="2845796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F5ED645-A7D6-4C72-AED8-046C94C5327C}" type="slidenum">
              <a:rPr lang="en-US" sz="1200">
                <a:solidFill>
                  <a:srgbClr val="000000"/>
                </a:solidFill>
              </a:rPr>
              <a:pPr eaLnBrk="1" hangingPunct="1"/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6977" name="Text Box 1"/>
          <p:cNvSpPr txBox="1">
            <a:spLocks noChangeArrowheads="1"/>
          </p:cNvSpPr>
          <p:nvPr/>
        </p:nvSpPr>
        <p:spPr bwMode="auto">
          <a:xfrm>
            <a:off x="3884852" y="8685862"/>
            <a:ext cx="2971593" cy="4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8452" tIns="45995" rIns="88452" bIns="45995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/>
            <a:fld id="{16DC1C28-92E5-46C5-A6C1-C81FD95AC683}" type="slidenum">
              <a:rPr lang="en-US" sz="1200">
                <a:solidFill>
                  <a:srgbClr val="000000"/>
                </a:solidFill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6978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697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42"/>
              </a:spcBef>
              <a:defRPr/>
            </a:pPr>
            <a:endParaRPr lang="en-US" smtClean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21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1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8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6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7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0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2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6CC7B-24E6-FC4D-83EB-10AAAAF17233}" type="datetimeFigureOut">
              <a:rPr lang="en-US" smtClean="0"/>
              <a:t>11/1/2016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E629-EAB6-1D4D-B80F-3CEAF383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4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an.ames@by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aznZt4" TargetMode="External"/><Relationship Id="rId2" Type="http://schemas.openxmlformats.org/officeDocument/2006/relationships/hyperlink" Target="https://youtu.be/qWSovC2-yM4?t=1m50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thehardway.org/" TargetMode="External"/><Relationship Id="rId2" Type="http://schemas.openxmlformats.org/officeDocument/2006/relationships/hyperlink" Target="http://www.codecademy.com/learn/pyth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aznZt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aznZt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aznZt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o.gl/aznZt4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://www.catswhocode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1.3.1/users/pyplot_tutorial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plotlib.org/1.3.1/gallery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314208"/>
          </a:xfrm>
        </p:spPr>
        <p:txBody>
          <a:bodyPr>
            <a:normAutofit/>
          </a:bodyPr>
          <a:lstStyle/>
          <a:p>
            <a:r>
              <a:rPr lang="en-US" dirty="0" smtClean="0"/>
              <a:t>Hydroinformatics</a:t>
            </a:r>
          </a:p>
          <a:p>
            <a:r>
              <a:rPr lang="en-US" dirty="0" smtClean="0"/>
              <a:t>October </a:t>
            </a:r>
            <a:r>
              <a:rPr lang="en-US" dirty="0" smtClean="0"/>
              <a:t>2016</a:t>
            </a:r>
            <a:endParaRPr lang="en-US" dirty="0" smtClean="0"/>
          </a:p>
          <a:p>
            <a:r>
              <a:rPr lang="en-US" dirty="0" smtClean="0"/>
              <a:t>Dr. Dan </a:t>
            </a:r>
            <a:r>
              <a:rPr lang="en-US" dirty="0" smtClean="0"/>
              <a:t>Ames</a:t>
            </a:r>
            <a:br>
              <a:rPr lang="en-US" dirty="0" smtClean="0"/>
            </a:br>
            <a:r>
              <a:rPr lang="en-US" dirty="0" smtClean="0"/>
              <a:t>Brigham </a:t>
            </a:r>
            <a:r>
              <a:rPr lang="en-US" dirty="0" smtClean="0"/>
              <a:t>Young </a:t>
            </a:r>
            <a:r>
              <a:rPr lang="en-US" dirty="0" smtClean="0"/>
              <a:t>University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dan.ames@byu.edu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75" y="3719269"/>
            <a:ext cx="23717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10" t="9279" r="17897" b="10192"/>
          <a:stretch/>
        </p:blipFill>
        <p:spPr>
          <a:xfrm>
            <a:off x="1884471" y="1219518"/>
            <a:ext cx="6724405" cy="552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5" y="0"/>
            <a:ext cx="1301506" cy="9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ortran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61" y="1507392"/>
            <a:ext cx="5955877" cy="249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1" y="3675183"/>
            <a:ext cx="4165600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cobol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81" y="1625191"/>
            <a:ext cx="58293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VBA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5" y="2056502"/>
            <a:ext cx="8668419" cy="34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98" y="1134022"/>
            <a:ext cx="7330080" cy="55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1" y="1738567"/>
            <a:ext cx="8072617" cy="45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685800" y="517525"/>
            <a:ext cx="777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600" b="1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Main Python Programming Concepts</a:t>
            </a: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685800" y="1699054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Comments are identified by a # sign 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Indentation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matters to the meaning of the code:</a:t>
            </a:r>
          </a:p>
          <a:p>
            <a:pPr lvl="1" eaLnBrk="1" hangingPunct="1">
              <a:lnSpc>
                <a:spcPct val="90000"/>
              </a:lnSpc>
              <a:spcBef>
                <a:spcPts val="45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Block structure indicated by 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</a:rPr>
              <a:t>indentation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first assignment to a variable creates it.</a:t>
            </a:r>
          </a:p>
          <a:p>
            <a:pPr lvl="1" eaLnBrk="1" hangingPunct="1">
              <a:lnSpc>
                <a:spcPct val="90000"/>
              </a:lnSpc>
              <a:spcBef>
                <a:spcPts val="45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Variable types don</a:t>
            </a: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t need to be declared.</a:t>
            </a:r>
          </a:p>
          <a:p>
            <a:pPr lvl="1" eaLnBrk="1" hangingPunct="1">
              <a:lnSpc>
                <a:spcPct val="90000"/>
              </a:lnSpc>
              <a:spcBef>
                <a:spcPts val="45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Python figures out the variable types on its own. </a:t>
            </a:r>
            <a:endParaRPr lang="en-US" sz="2000" dirty="0" smtClean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Assignment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uses </a:t>
            </a:r>
            <a:r>
              <a:rPr lang="en-US" b="1" i="1" dirty="0">
                <a:solidFill>
                  <a:srgbClr val="3333CC"/>
                </a:solidFill>
                <a:latin typeface="Arial" pitchFamily="34" charset="0"/>
              </a:rPr>
              <a:t>=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 and comparison uses </a:t>
            </a:r>
            <a:r>
              <a:rPr lang="en-US" b="1" i="1" dirty="0" smtClean="0">
                <a:solidFill>
                  <a:srgbClr val="3333CC"/>
                </a:solidFill>
                <a:latin typeface="Arial" pitchFamily="34" charset="0"/>
              </a:rPr>
              <a:t>==</a:t>
            </a:r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For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numbers </a:t>
            </a:r>
            <a:r>
              <a:rPr lang="en-US" b="1" i="1" dirty="0">
                <a:solidFill>
                  <a:srgbClr val="3333CC"/>
                </a:solidFill>
                <a:latin typeface="Arial" pitchFamily="34" charset="0"/>
              </a:rPr>
              <a:t>+ - * / %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 are as expected.</a:t>
            </a:r>
          </a:p>
          <a:p>
            <a:pPr lvl="1" eaLnBrk="1" hangingPunct="1">
              <a:lnSpc>
                <a:spcPct val="90000"/>
              </a:lnSpc>
              <a:spcBef>
                <a:spcPts val="45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Special use of </a:t>
            </a:r>
            <a:r>
              <a:rPr lang="en-US" b="1" i="1" dirty="0">
                <a:solidFill>
                  <a:srgbClr val="3333CC"/>
                </a:solidFill>
                <a:latin typeface="Arial" pitchFamily="34" charset="0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 for string concatenation.</a:t>
            </a:r>
          </a:p>
          <a:p>
            <a:pPr lvl="1" eaLnBrk="1" hangingPunct="1">
              <a:lnSpc>
                <a:spcPct val="90000"/>
              </a:lnSpc>
              <a:spcBef>
                <a:spcPts val="45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Special use of </a:t>
            </a:r>
            <a:r>
              <a:rPr lang="en-US" b="1" i="1" dirty="0">
                <a:solidFill>
                  <a:srgbClr val="3333CC"/>
                </a:solidFill>
                <a:latin typeface="Arial" pitchFamily="34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 for string formatting (as with </a:t>
            </a:r>
            <a:r>
              <a:rPr lang="en-US" sz="2000" dirty="0" err="1">
                <a:solidFill>
                  <a:srgbClr val="000000"/>
                </a:solidFill>
                <a:latin typeface="Arial" pitchFamily="34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 in C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Char char=""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Logical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operators are words (</a:t>
            </a:r>
            <a:r>
              <a:rPr lang="en-US" b="1" dirty="0">
                <a:solidFill>
                  <a:srgbClr val="3333CC"/>
                </a:solidFill>
                <a:latin typeface="Courier New" pitchFamily="49" charset="0"/>
              </a:rPr>
              <a:t>and, or, not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) </a:t>
            </a:r>
            <a:br>
              <a:rPr lang="en-US" b="1" dirty="0">
                <a:solidFill>
                  <a:srgbClr val="000000"/>
                </a:solidFill>
                <a:latin typeface="Arial" pitchFamily="34" charset="0"/>
              </a:rPr>
            </a:br>
            <a:r>
              <a:rPr lang="en-US" b="1" dirty="0" smtClean="0">
                <a:solidFill>
                  <a:srgbClr val="000000"/>
                </a:solidFill>
                <a:latin typeface="Arial" pitchFamily="34" charset="0"/>
              </a:rPr>
              <a:t>Simple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printing can be done with </a:t>
            </a:r>
            <a:r>
              <a:rPr lang="en-US" b="1" dirty="0">
                <a:solidFill>
                  <a:srgbClr val="3333CC"/>
                </a:solidFill>
                <a:latin typeface="Courier New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None/>
            </a:pPr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98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9847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819" y="24754"/>
            <a:ext cx="1221425" cy="12489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why is it called Python?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187" y="4414365"/>
            <a:ext cx="2240856" cy="1837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3" y="2375444"/>
            <a:ext cx="2641825" cy="1877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571" y="2393085"/>
            <a:ext cx="2572303" cy="1926744"/>
          </a:xfrm>
          <a:prstGeom prst="rect">
            <a:avLst/>
          </a:prstGeom>
        </p:spPr>
      </p:pic>
      <p:sp>
        <p:nvSpPr>
          <p:cNvPr id="13" name="Cross 12"/>
          <p:cNvSpPr/>
          <p:nvPr/>
        </p:nvSpPr>
        <p:spPr>
          <a:xfrm rot="2704259">
            <a:off x="1633992" y="4527935"/>
            <a:ext cx="1356410" cy="1393963"/>
          </a:xfrm>
          <a:prstGeom prst="plus">
            <a:avLst>
              <a:gd name="adj" fmla="val 4307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Anyone can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399982"/>
          </a:xfrm>
        </p:spPr>
        <p:txBody>
          <a:bodyPr/>
          <a:lstStyle/>
          <a:p>
            <a:r>
              <a:rPr lang="en-US" dirty="0" smtClean="0"/>
              <a:t>Just as Mayor Bloomberg of NYC…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28" y="2907429"/>
            <a:ext cx="7251820" cy="21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x.images-amazon.com/images/I/51dIdu5ELML._SL500_PIsitb-sticker-arrow-big,TopRight,35,-73_OU01_SS5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8" r="11762"/>
          <a:stretch/>
        </p:blipFill>
        <p:spPr bwMode="auto">
          <a:xfrm>
            <a:off x="5354603" y="1752600"/>
            <a:ext cx="3492843" cy="476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Think Python by Allen B. Downey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Free e-book (</a:t>
            </a:r>
            <a:r>
              <a:rPr lang="en-US" b="0" dirty="0" err="1" smtClean="0"/>
              <a:t>pdf</a:t>
            </a:r>
            <a:r>
              <a:rPr lang="en-US" b="0" dirty="0" smtClean="0"/>
              <a:t>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Download it.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Put it on your e-device.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Read it and follow examples.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Become a better </a:t>
            </a:r>
            <a:r>
              <a:rPr lang="en-US" b="0" strike="sngStrike" dirty="0" smtClean="0"/>
              <a:t>person</a:t>
            </a:r>
            <a:r>
              <a:rPr lang="en-US" b="0" dirty="0" smtClean="0"/>
              <a:t> </a:t>
            </a:r>
            <a:r>
              <a:rPr lang="en-US" b="0" dirty="0" smtClean="0">
                <a:solidFill>
                  <a:srgbClr val="FF0000"/>
                </a:solidFill>
              </a:rPr>
              <a:t>programmer</a:t>
            </a:r>
            <a:r>
              <a:rPr lang="en-US" b="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Save $30.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Take someone special on a date.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Become a better person!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891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Re-Introduction…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Who is this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Encarnacion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?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2"/>
              </a:rPr>
              <a:t>youtu.be/qWSovC2-yM4?t=1m50s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Go to this link: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https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://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goo.gl/aznZt4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Enter your name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Programming classes you’ve had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Rate yourself 1-10 in programming in general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Any experience with Python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530" y="122115"/>
            <a:ext cx="1412923" cy="13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www.codecademy.com/learn/python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www.LearnPythonTheHardWay.org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832" y="4462137"/>
            <a:ext cx="4800600" cy="217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831" y="2314574"/>
            <a:ext cx="48006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Programming Development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Eclypse</a:t>
            </a:r>
            <a:r>
              <a:rPr lang="en-US" dirty="0" smtClean="0"/>
              <a:t> with </a:t>
            </a:r>
            <a:r>
              <a:rPr lang="en-US" dirty="0" err="1" smtClean="0"/>
              <a:t>PyDev</a:t>
            </a:r>
            <a:endParaRPr lang="en-US" dirty="0" smtClean="0"/>
          </a:p>
          <a:p>
            <a:r>
              <a:rPr lang="en-US" dirty="0" smtClean="0"/>
              <a:t>Idle</a:t>
            </a:r>
          </a:p>
          <a:p>
            <a:r>
              <a:rPr lang="en-US" dirty="0" smtClean="0"/>
              <a:t>Eric</a:t>
            </a:r>
          </a:p>
          <a:p>
            <a:r>
              <a:rPr lang="en-US" dirty="0" err="1" smtClean="0"/>
              <a:t>PyScripter</a:t>
            </a:r>
            <a:endParaRPr lang="en-US" dirty="0" smtClean="0"/>
          </a:p>
          <a:p>
            <a:r>
              <a:rPr lang="en-US" dirty="0" smtClean="0"/>
              <a:t>Bluefish</a:t>
            </a:r>
          </a:p>
          <a:p>
            <a:r>
              <a:rPr lang="en-US" dirty="0" err="1" smtClean="0"/>
              <a:t>Geany</a:t>
            </a:r>
            <a:endParaRPr lang="en-US" dirty="0" smtClean="0"/>
          </a:p>
          <a:p>
            <a:r>
              <a:rPr lang="en-US" dirty="0" err="1" smtClean="0"/>
              <a:t>Spyder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Notepad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PyCharm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5" y="2141781"/>
            <a:ext cx="5724525" cy="193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63" y="4603262"/>
            <a:ext cx="4511751" cy="10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24" y="1690689"/>
            <a:ext cx="6663458" cy="46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02" y="1391055"/>
            <a:ext cx="7215376" cy="49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86"/>
            <a:ext cx="9144000" cy="65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219200"/>
            <a:ext cx="7188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71"/>
            <a:ext cx="9144000" cy="62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Experimenting with Python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Run </a:t>
            </a:r>
            <a:r>
              <a:rPr lang="en-US" dirty="0" smtClean="0"/>
              <a:t>the Python Console (under the Tools menu)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Try the following</a:t>
            </a:r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python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of the road:</a:t>
            </a:r>
          </a:p>
          <a:p>
            <a:pPr marL="457200" indent="-457200">
              <a:buAutoNum type="arabicParenR"/>
            </a:pPr>
            <a:r>
              <a:rPr lang="en-US" b="0" dirty="0" smtClean="0"/>
              <a:t>Variables come into existence the moment you use them.</a:t>
            </a:r>
          </a:p>
          <a:p>
            <a:pPr marL="457200" indent="-457200">
              <a:buAutoNum type="arabicParenR"/>
            </a:pPr>
            <a:r>
              <a:rPr lang="en-US" b="0" dirty="0" smtClean="0"/>
              <a:t>Variables become strongly typed the moment you use them.</a:t>
            </a:r>
          </a:p>
          <a:p>
            <a:pPr marL="457200" indent="-457200">
              <a:buAutoNum type="arabicParenR"/>
            </a:pPr>
            <a:r>
              <a:rPr lang="en-US" b="0" dirty="0" smtClean="0"/>
              <a:t>So </a:t>
            </a:r>
            <a:r>
              <a:rPr lang="en-US" b="0" dirty="0"/>
              <a:t>d</a:t>
            </a:r>
            <a:r>
              <a:rPr lang="en-US" b="0" dirty="0" smtClean="0"/>
              <a:t>on’t misuse or abuse your variables.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389"/>
            <a:ext cx="9144000" cy="2141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10" y="5843413"/>
            <a:ext cx="6609090" cy="90089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6238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python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are the main variable “types”?</a:t>
            </a:r>
          </a:p>
          <a:p>
            <a:pPr marL="457200" indent="-457200">
              <a:buFont typeface="Arial"/>
              <a:buChar char="•"/>
            </a:pPr>
            <a:r>
              <a:rPr lang="en-US" b="0" dirty="0" err="1">
                <a:latin typeface="Courier New"/>
                <a:cs typeface="Courier New"/>
              </a:rPr>
              <a:t>s</a:t>
            </a:r>
            <a:r>
              <a:rPr lang="en-US" b="0" dirty="0" err="1" smtClean="0">
                <a:latin typeface="Courier New"/>
                <a:cs typeface="Courier New"/>
              </a:rPr>
              <a:t>tr</a:t>
            </a:r>
            <a:r>
              <a:rPr lang="en-US" b="0" dirty="0" smtClean="0"/>
              <a:t> = String = a bunch of letters, numbers, symbols</a:t>
            </a:r>
          </a:p>
          <a:p>
            <a:pPr marL="457200" indent="-457200">
              <a:buFont typeface="Arial"/>
              <a:buChar char="•"/>
            </a:pPr>
            <a:r>
              <a:rPr lang="en-US" b="0" dirty="0" err="1">
                <a:latin typeface="Courier New"/>
                <a:cs typeface="Courier New"/>
              </a:rPr>
              <a:t>i</a:t>
            </a:r>
            <a:r>
              <a:rPr lang="en-US" b="0" dirty="0" err="1" smtClean="0">
                <a:latin typeface="Courier New"/>
                <a:cs typeface="Courier New"/>
              </a:rPr>
              <a:t>nt</a:t>
            </a:r>
            <a:r>
              <a:rPr lang="en-US" b="0" dirty="0" smtClean="0"/>
              <a:t> = Integer = integer numbers (no fraction)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latin typeface="Courier New"/>
                <a:cs typeface="Courier New"/>
              </a:rPr>
              <a:t>float</a:t>
            </a:r>
            <a:r>
              <a:rPr lang="en-US" b="0" dirty="0" smtClean="0"/>
              <a:t> = Float = numbers with decimal points</a:t>
            </a:r>
          </a:p>
          <a:p>
            <a:pPr marL="457200" indent="-457200">
              <a:buFont typeface="Arial"/>
              <a:buChar char="•"/>
            </a:pPr>
            <a:endParaRPr lang="en-US" b="0" dirty="0"/>
          </a:p>
          <a:p>
            <a:r>
              <a:rPr lang="en-US" dirty="0" smtClean="0"/>
              <a:t>How to test a variable type? Try these: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latin typeface="Courier New"/>
                <a:cs typeface="Courier New"/>
              </a:rPr>
              <a:t>type(</a:t>
            </a:r>
            <a:r>
              <a:rPr lang="en-US" b="0" dirty="0">
                <a:latin typeface="Courier New"/>
                <a:cs typeface="Courier New"/>
              </a:rPr>
              <a:t>"</a:t>
            </a:r>
            <a:r>
              <a:rPr lang="en-US" b="0" dirty="0" smtClean="0">
                <a:latin typeface="Courier New"/>
                <a:cs typeface="Courier New"/>
              </a:rPr>
              <a:t>hello world")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latin typeface="Courier New"/>
                <a:cs typeface="Courier New"/>
              </a:rPr>
              <a:t>type(17)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latin typeface="Courier New"/>
                <a:cs typeface="Courier New"/>
              </a:rPr>
              <a:t>type(1.234)</a:t>
            </a:r>
            <a:endParaRPr lang="en-US" b="0" dirty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8959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42" r="10940"/>
          <a:stretch/>
        </p:blipFill>
        <p:spPr>
          <a:xfrm>
            <a:off x="945662" y="2000250"/>
            <a:ext cx="7197969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in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Variables (</a:t>
            </a:r>
            <a:r>
              <a:rPr lang="en-US" dirty="0" smtClean="0">
                <a:solidFill>
                  <a:srgbClr val="FF0000"/>
                </a:solidFill>
              </a:rPr>
              <a:t>integers, strings, dates, </a:t>
            </a:r>
            <a:r>
              <a:rPr lang="en-US" dirty="0" smtClean="0">
                <a:solidFill>
                  <a:srgbClr val="FF0000"/>
                </a:solidFill>
              </a:rPr>
              <a:t>etc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)</a:t>
            </a:r>
          </a:p>
          <a:p>
            <a:pPr marL="457200" indent="-457200">
              <a:buAutoNum type="arabicParenR"/>
            </a:pPr>
            <a:r>
              <a:rPr lang="en-US" dirty="0" smtClean="0"/>
              <a:t>Functions (</a:t>
            </a:r>
            <a:r>
              <a:rPr lang="en-US" dirty="0" smtClean="0">
                <a:solidFill>
                  <a:srgbClr val="FF0000"/>
                </a:solidFill>
              </a:rPr>
              <a:t>list of steps the code will follow</a:t>
            </a:r>
            <a:r>
              <a:rPr lang="en-US" dirty="0" smtClean="0"/>
              <a:t>)</a:t>
            </a:r>
            <a:endParaRPr lang="en-US" dirty="0" smtClean="0"/>
          </a:p>
          <a:p>
            <a:pPr marL="457200" indent="-457200">
              <a:buAutoNum type="arabicParenR"/>
            </a:pPr>
            <a:r>
              <a:rPr lang="en-US" dirty="0" smtClean="0"/>
              <a:t>Classes (</a:t>
            </a:r>
            <a:r>
              <a:rPr lang="en-US" dirty="0" smtClean="0">
                <a:solidFill>
                  <a:srgbClr val="FF0000"/>
                </a:solidFill>
              </a:rPr>
              <a:t>collections </a:t>
            </a:r>
            <a:r>
              <a:rPr lang="en-US" dirty="0" smtClean="0">
                <a:solidFill>
                  <a:srgbClr val="FF0000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functions and variables</a:t>
            </a:r>
            <a:r>
              <a:rPr lang="en-US" dirty="0" smtClean="0"/>
              <a:t>)</a:t>
            </a:r>
            <a:endParaRPr lang="en-US" dirty="0" smtClean="0"/>
          </a:p>
          <a:p>
            <a:pPr marL="457200" indent="-457200">
              <a:buAutoNum type="arabicParenR"/>
            </a:pPr>
            <a:r>
              <a:rPr lang="en-US" dirty="0" smtClean="0"/>
              <a:t>Flow control (</a:t>
            </a:r>
            <a:r>
              <a:rPr lang="en-US" dirty="0" smtClean="0">
                <a:solidFill>
                  <a:srgbClr val="FF0000"/>
                </a:solidFill>
              </a:rPr>
              <a:t>if then, loop, etc.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That’s pretty much it…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python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What variable names are legal?</a:t>
            </a:r>
          </a:p>
          <a:p>
            <a:pPr marL="457200" indent="-457200">
              <a:buFont typeface="Arial"/>
              <a:buChar char="•"/>
            </a:pPr>
            <a:r>
              <a:rPr lang="en-US" sz="2000" b="0" dirty="0" smtClean="0">
                <a:cs typeface="Courier New"/>
              </a:rPr>
              <a:t>Choose meaningful names</a:t>
            </a:r>
          </a:p>
          <a:p>
            <a:pPr marL="457200" indent="-457200">
              <a:buFont typeface="Arial"/>
              <a:buChar char="•"/>
            </a:pPr>
            <a:r>
              <a:rPr lang="en-US" sz="2000" b="0" dirty="0" smtClean="0">
                <a:cs typeface="Courier New"/>
              </a:rPr>
              <a:t>No leading numbers, no spaces, basically the </a:t>
            </a:r>
            <a:br>
              <a:rPr lang="en-US" sz="2000" b="0" dirty="0" smtClean="0">
                <a:cs typeface="Courier New"/>
              </a:rPr>
            </a:br>
            <a:r>
              <a:rPr lang="en-US" sz="2000" b="0" dirty="0" smtClean="0">
                <a:cs typeface="Courier New"/>
              </a:rPr>
              <a:t>same rules as for VBA</a:t>
            </a:r>
          </a:p>
          <a:p>
            <a:pPr marL="457200" indent="-457200">
              <a:buFont typeface="Arial"/>
              <a:buChar char="•"/>
            </a:pPr>
            <a:r>
              <a:rPr lang="en-US" sz="2000" b="0" dirty="0" smtClean="0">
                <a:cs typeface="Courier New"/>
              </a:rPr>
              <a:t>Variables are generally lower case, functions are </a:t>
            </a:r>
            <a:r>
              <a:rPr lang="en-US" sz="2000" b="0" dirty="0" err="1" smtClean="0">
                <a:cs typeface="Courier New"/>
              </a:rPr>
              <a:t>CapCase</a:t>
            </a:r>
            <a:endParaRPr lang="en-US" sz="2000" b="0" dirty="0" smtClean="0">
              <a:cs typeface="Courier New"/>
            </a:endParaRPr>
          </a:p>
          <a:p>
            <a:pPr marL="457200" indent="-457200">
              <a:buFont typeface="Arial"/>
              <a:buChar char="•"/>
            </a:pPr>
            <a:r>
              <a:rPr lang="en-US" sz="2000" b="0" dirty="0">
                <a:cs typeface="Courier New"/>
              </a:rPr>
              <a:t>Don’t use Python keywords	</a:t>
            </a:r>
          </a:p>
          <a:p>
            <a:pPr marL="457200" indent="-457200">
              <a:buFont typeface="Arial"/>
              <a:buChar char="•"/>
            </a:pPr>
            <a:endParaRPr lang="en-US" sz="20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276" y="1174454"/>
            <a:ext cx="2077076" cy="1384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" y="4423597"/>
            <a:ext cx="8940800" cy="2425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262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981075" y="292100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NUMBERS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161535" y="1422399"/>
            <a:ext cx="7386564" cy="551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32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Arial" charset="0"/>
              </a:rPr>
              <a:t>2+3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5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32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2/3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0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latin typeface="Courier New" charset="0"/>
                <a:ea typeface="ＭＳ Ｐゴシック" charset="0"/>
                <a:cs typeface="Arial" charset="0"/>
              </a:rPr>
              <a:t>            Why is 2/3 Zero?!</a:t>
            </a:r>
            <a:endParaRPr lang="en-US" sz="3200" dirty="0">
              <a:latin typeface="Courier New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32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2.0/3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0.66666666666666663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32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x=4.5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32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(x)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4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           </a:t>
            </a:r>
            <a:r>
              <a:rPr lang="en-US" sz="3200" dirty="0" smtClean="0">
                <a:latin typeface="Courier New" charset="0"/>
                <a:ea typeface="ＭＳ Ｐゴシック" charset="0"/>
                <a:cs typeface="Arial" charset="0"/>
              </a:rPr>
              <a:t>How do you round?</a:t>
            </a:r>
            <a:endParaRPr lang="en-US" sz="3200" dirty="0">
              <a:latin typeface="Courier New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05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351338"/>
          </a:xfrm>
        </p:spPr>
        <p:txBody>
          <a:bodyPr/>
          <a:lstStyle/>
          <a:p>
            <a:r>
              <a:rPr lang="en-US" dirty="0" smtClean="0"/>
              <a:t>Compute the volume of the original Death Star (d = 160 </a:t>
            </a:r>
            <a:r>
              <a:rPr lang="en-US" dirty="0" smtClean="0"/>
              <a:t>km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196" y="2265996"/>
            <a:ext cx="6143946" cy="4592004"/>
          </a:xfrm>
          <a:prstGeom prst="rect">
            <a:avLst/>
          </a:prstGeom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981075" y="292100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407352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volume of the original Death Star (d = 160 km)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320" y="3997594"/>
            <a:ext cx="3827125" cy="2860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724" y="3174715"/>
            <a:ext cx="39555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&gt;&gt;&gt; import math</a:t>
            </a:r>
          </a:p>
          <a:p>
            <a:r>
              <a:rPr lang="nb-NO" sz="2800" dirty="0"/>
              <a:t>&gt;&gt;&gt; d = 160.0</a:t>
            </a:r>
          </a:p>
          <a:p>
            <a:r>
              <a:rPr lang="en-US" sz="2800" dirty="0"/>
              <a:t>&gt;&gt;&gt; r = d/2</a:t>
            </a:r>
          </a:p>
          <a:p>
            <a:r>
              <a:rPr lang="hr-HR" sz="2800" dirty="0"/>
              <a:t>&gt;&gt;&gt; </a:t>
            </a:r>
            <a:r>
              <a:rPr lang="hr-HR" sz="2800" dirty="0" err="1"/>
              <a:t>pi</a:t>
            </a:r>
            <a:r>
              <a:rPr lang="hr-HR" sz="2800" dirty="0"/>
              <a:t> = </a:t>
            </a:r>
            <a:r>
              <a:rPr lang="hr-HR" sz="2800" dirty="0" err="1"/>
              <a:t>math.pi</a:t>
            </a:r>
            <a:endParaRPr lang="hr-HR" sz="2800" dirty="0"/>
          </a:p>
          <a:p>
            <a:r>
              <a:rPr lang="en-US" sz="2800" dirty="0"/>
              <a:t>&gt;&gt;&gt; V = </a:t>
            </a:r>
            <a:r>
              <a:rPr lang="en-US" sz="2800" dirty="0" smtClean="0"/>
              <a:t>4.0/3.0*pi*r**3</a:t>
            </a:r>
            <a:endParaRPr lang="en-US" sz="2800" dirty="0"/>
          </a:p>
          <a:p>
            <a:r>
              <a:rPr lang="en-US" sz="2800" dirty="0"/>
              <a:t>&gt;&gt;&gt; V</a:t>
            </a:r>
          </a:p>
          <a:p>
            <a:r>
              <a:rPr lang="is-IS" sz="2800" dirty="0" smtClean="0"/>
              <a:t>2144660.45...</a:t>
            </a:r>
            <a:endParaRPr lang="en-US" sz="2800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81075" y="292100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4107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37" y="1237562"/>
            <a:ext cx="4640385" cy="4640385"/>
          </a:xfrm>
          <a:prstGeom prst="rect">
            <a:avLst/>
          </a:prstGeom>
        </p:spPr>
      </p:pic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731689" y="279399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NUMBERS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31689" y="1351450"/>
            <a:ext cx="5297636" cy="501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You Try it!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Write a Python Expression to compute the volume (in mL) of a can of Root Beer that is 4.83 in high, &amp;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2.60 in diameter.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Put your answer here: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4"/>
              </a:rPr>
              <a:t>https://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4"/>
              </a:rPr>
              <a:t>goo.gl/aznZt4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62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85800" y="517525"/>
            <a:ext cx="777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6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6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STRINGS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85800" y="1295399"/>
            <a:ext cx="7772400" cy="532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92D050"/>
                </a:solidFill>
                <a:latin typeface="Courier New" pitchFamily="49" charset="0"/>
              </a:rPr>
              <a:t>&gt;&gt;&gt;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 = "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Hydroinformatics"</a:t>
            </a: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myclass.upper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'HYDROINFORMATICS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endParaRPr lang="en-US" sz="2000" dirty="0" smtClean="0">
              <a:solidFill>
                <a:srgbClr val="0070C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myclass.lower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'</a:t>
            </a:r>
            <a:r>
              <a:rPr lang="en-US" sz="2000" dirty="0" err="1" smtClean="0">
                <a:solidFill>
                  <a:srgbClr val="0070C0"/>
                </a:solidFill>
                <a:latin typeface="Courier New" pitchFamily="49" charset="0"/>
              </a:rPr>
              <a:t>hydroinformatics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endParaRPr lang="en-US" sz="2000" dirty="0" smtClean="0">
              <a:solidFill>
                <a:srgbClr val="0070C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myclass.count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("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")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2</a:t>
            </a: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myclass.replace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("Hydro","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Hidro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")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'</a:t>
            </a:r>
            <a:r>
              <a:rPr lang="en-US" sz="2000" dirty="0" err="1" smtClean="0">
                <a:solidFill>
                  <a:srgbClr val="0070C0"/>
                </a:solidFill>
                <a:latin typeface="Courier New" pitchFamily="49" charset="0"/>
              </a:rPr>
              <a:t>Hidroinformatics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endParaRPr lang="en-US" sz="2000" dirty="0" smtClean="0">
              <a:solidFill>
                <a:srgbClr val="0070C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myclass</a:t>
            </a:r>
            <a:endParaRPr lang="en-US" sz="2000" dirty="0" smtClean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'Hydroinformatics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endParaRPr lang="en-US" sz="2000" dirty="0" smtClean="0">
              <a:solidFill>
                <a:srgbClr val="0070C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				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</a:rPr>
              <a:t>#What happened to our change?</a:t>
            </a:r>
          </a:p>
          <a:p>
            <a:pPr eaLnBrk="1" hangingPunct="1"/>
            <a:endParaRPr lang="en-US" sz="2000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newclass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myclass.upper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2000" dirty="0" smtClean="0">
                <a:solidFill>
                  <a:srgbClr val="92D050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newclass</a:t>
            </a:r>
            <a:endParaRPr lang="en-US" sz="2000" dirty="0" smtClean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'HYDROINFORMATICS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070633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685800" y="517525"/>
            <a:ext cx="777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6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6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STRINGS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85800" y="1295399"/>
            <a:ext cx="7772400" cy="532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x='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abc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'</a:t>
            </a:r>
          </a:p>
          <a:p>
            <a:pPr eaLnBrk="1" hangingPunct="1"/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x[0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]                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</a:rPr>
              <a:t>#Notice you can treat a    				#string like a list</a:t>
            </a:r>
            <a:r>
              <a:rPr lang="is-IS" sz="2000" dirty="0" smtClean="0">
                <a:solidFill>
                  <a:schemeClr val="tx1"/>
                </a:solidFill>
                <a:latin typeface="Courier New" pitchFamily="49" charset="0"/>
              </a:rPr>
              <a:t>…</a:t>
            </a:r>
            <a:endParaRPr lang="en-US" sz="200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'a'</a:t>
            </a:r>
          </a:p>
          <a:p>
            <a:pPr eaLnBrk="1" hangingPunct="1"/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x[1:3]</a:t>
            </a:r>
          </a:p>
          <a:p>
            <a:pPr eaLnBrk="1" hangingPunct="1"/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</a:rPr>
              <a:t>bc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</a:p>
          <a:p>
            <a:pPr eaLnBrk="1" hangingPunct="1"/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x[:2]</a:t>
            </a:r>
          </a:p>
          <a:p>
            <a:pPr eaLnBrk="1" hangingPunct="1"/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</a:rPr>
              <a:t>ab</a:t>
            </a:r>
            <a:r>
              <a:rPr lang="en-US" altLang="en-US" sz="2000" dirty="0">
                <a:solidFill>
                  <a:srgbClr val="0070C0"/>
                </a:solidFill>
                <a:latin typeface="Courier New" pitchFamily="49" charset="0"/>
              </a:rPr>
              <a:t>’</a:t>
            </a:r>
            <a:endParaRPr lang="en-US" sz="2000" dirty="0">
              <a:solidFill>
                <a:srgbClr val="0070C0"/>
              </a:solidFill>
              <a:latin typeface="Courier New" pitchFamily="49" charset="0"/>
            </a:endParaRPr>
          </a:p>
          <a:p>
            <a:pPr eaLnBrk="1" hangingPunct="1"/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x[1]='d'</a:t>
            </a:r>
          </a:p>
          <a:p>
            <a:pPr eaLnBrk="1" hangingPunct="1"/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</a:rPr>
              <a:t>Traceback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 (most recent call last):</a:t>
            </a:r>
          </a:p>
          <a:p>
            <a:pPr eaLnBrk="1" hangingPunct="1"/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  File "&lt;pyshell#14&gt;", line 1, in &lt;module&gt;</a:t>
            </a:r>
          </a:p>
          <a:p>
            <a:pPr eaLnBrk="1" hangingPunct="1"/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    x[1]='d'</a:t>
            </a:r>
          </a:p>
          <a:p>
            <a:pPr eaLnBrk="1" hangingPunct="1"/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</a:rPr>
              <a:t>TypeError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: '</a:t>
            </a:r>
            <a:r>
              <a:rPr lang="en-US" sz="2000" dirty="0" err="1">
                <a:solidFill>
                  <a:srgbClr val="0070C0"/>
                </a:solidFill>
                <a:latin typeface="Courier New" pitchFamily="49" charset="0"/>
              </a:rPr>
              <a:t>str</a:t>
            </a:r>
            <a:r>
              <a:rPr lang="en-US" sz="2000" dirty="0">
                <a:solidFill>
                  <a:srgbClr val="0070C0"/>
                </a:solidFill>
                <a:latin typeface="Courier New" pitchFamily="49" charset="0"/>
              </a:rPr>
              <a:t>' object does not support item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assignment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Courier New" pitchFamily="49" charset="0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</a:rPr>
              <a:t>			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</a:rPr>
              <a:t>	#</a:t>
            </a:r>
            <a:r>
              <a:rPr lang="en-US" sz="2000" dirty="0" smtClean="0">
                <a:solidFill>
                  <a:schemeClr val="tx1"/>
                </a:solidFill>
                <a:latin typeface="Courier New" pitchFamily="49" charset="0"/>
              </a:rPr>
              <a:t>sort of</a:t>
            </a:r>
            <a:r>
              <a:rPr lang="is-IS" sz="2000" dirty="0" smtClean="0">
                <a:solidFill>
                  <a:schemeClr val="tx1"/>
                </a:solidFill>
                <a:latin typeface="Courier New" pitchFamily="49" charset="0"/>
              </a:rPr>
              <a:t>… </a:t>
            </a:r>
            <a:endParaRPr lang="en-US" sz="200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500"/>
              </a:spcBef>
              <a:buClr>
                <a:srgbClr val="FF0000"/>
              </a:buClr>
              <a:buSzPct val="110000"/>
              <a:buFont typeface="Wingdings" pitchFamily="2" charset="2"/>
              <a:buNone/>
            </a:pPr>
            <a:endParaRPr lang="en-US" sz="2000" dirty="0">
              <a:solidFill>
                <a:srgbClr val="0070C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807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731689" y="260837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STRINGS</a:t>
            </a:r>
            <a:endParaRPr lang="en-US" sz="3200" b="1" dirty="0" smtClean="0">
              <a:solidFill>
                <a:srgbClr val="000066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31689" y="1351450"/>
            <a:ext cx="5297636" cy="538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You Try it!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Write a Python Expression to extract the 3</a:t>
            </a:r>
            <a:r>
              <a:rPr lang="en-US" sz="3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rd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data value from this string of data from a sensor: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temp -999 -999 21.2 22.6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Put your answer here: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https://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goo.gl/aznZt4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3074" name="Picture 2" descr="http://www.globalw.com/images/products/wq1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98" y="3103806"/>
            <a:ext cx="28575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57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981075" y="292100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LISTS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106488" y="1460500"/>
            <a:ext cx="7236128" cy="594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x=['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a','b','c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']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x[1]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'b'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				</a:t>
            </a:r>
            <a:r>
              <a:rPr lang="en-US" sz="2000" dirty="0" smtClean="0">
                <a:latin typeface="Courier New" charset="0"/>
                <a:ea typeface="ＭＳ Ｐゴシック" charset="0"/>
                <a:cs typeface="Arial" charset="0"/>
              </a:rPr>
              <a:t>#why isn’t it ‘a’?</a:t>
            </a:r>
            <a:endParaRPr lang="en-US" sz="2000" dirty="0">
              <a:latin typeface="Courier New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x[1:]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['b', 'c']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x[1]='d'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['a', 'd', 'c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']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Courier New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x[1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]=99</a:t>
            </a:r>
            <a:endParaRPr lang="en-US" sz="2000" dirty="0">
              <a:solidFill>
                <a:srgbClr val="FF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x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['a', 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99,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'c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']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	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			</a:t>
            </a:r>
            <a:r>
              <a:rPr lang="en-US" sz="2000" dirty="0" smtClean="0">
                <a:latin typeface="Courier New" charset="0"/>
                <a:ea typeface="ＭＳ Ｐゴシック" charset="0"/>
                <a:cs typeface="Arial" charset="0"/>
              </a:rPr>
              <a:t>#Is that weird?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y = range(10)</a:t>
            </a:r>
            <a:endParaRPr lang="en-US" sz="2000" dirty="0">
              <a:solidFill>
                <a:srgbClr val="FF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>
                <a:solidFill>
                  <a:srgbClr val="99852B"/>
                </a:solidFill>
                <a:latin typeface="Courier New" charset="0"/>
                <a:ea typeface="ＭＳ Ｐゴシック" charset="0"/>
                <a:cs typeface="Arial" charset="0"/>
              </a:rPr>
              <a:t>&gt;&gt;&gt;</a:t>
            </a:r>
            <a:r>
              <a:rPr lang="en-US" sz="2000" dirty="0">
                <a:solidFill>
                  <a:srgbClr val="B2B2B2"/>
                </a:solidFill>
                <a:latin typeface="Courier New" charset="0"/>
                <a:ea typeface="ＭＳ Ｐゴシック" charset="0"/>
                <a:cs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ＭＳ Ｐゴシック" charset="0"/>
                <a:cs typeface="Arial" charset="0"/>
              </a:rPr>
              <a:t>y</a:t>
            </a:r>
            <a:endParaRPr lang="en-US" sz="2000" dirty="0">
              <a:solidFill>
                <a:srgbClr val="FF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ＭＳ Ｐゴシック" charset="0"/>
                <a:cs typeface="Arial" charset="0"/>
              </a:rPr>
              <a:t>[0,1,2,3,4,5,6,7,8,9]</a:t>
            </a:r>
            <a:endParaRPr lang="en-US" sz="2000" dirty="0">
              <a:solidFill>
                <a:srgbClr val="0070C0"/>
              </a:solidFill>
              <a:latin typeface="Courier New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000" dirty="0">
              <a:latin typeface="Courier New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000" dirty="0">
              <a:solidFill>
                <a:srgbClr val="0070C0"/>
              </a:solidFill>
              <a:latin typeface="Courier New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453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731689" y="260837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LISTS</a:t>
            </a:r>
            <a:endParaRPr lang="en-US" sz="3200" b="1" dirty="0" smtClean="0">
              <a:solidFill>
                <a:srgbClr val="000066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31689" y="1351450"/>
            <a:ext cx="5297636" cy="452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You Try it!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Write an expression to create a list of the months of the year and extract the 3</a:t>
            </a:r>
            <a:r>
              <a:rPr lang="en-US" sz="32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rd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month.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Put your answer here: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https://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3"/>
              </a:rPr>
              <a:t>goo.gl/aznZt4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22" y="2962031"/>
            <a:ext cx="3289461" cy="246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4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learn to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 smtClean="0"/>
              <a:t>Learn the </a:t>
            </a:r>
            <a:r>
              <a:rPr lang="en-US" dirty="0" smtClean="0">
                <a:solidFill>
                  <a:srgbClr val="FF0000"/>
                </a:solidFill>
              </a:rPr>
              <a:t>basic concepts </a:t>
            </a:r>
            <a:r>
              <a:rPr lang="en-US" dirty="0" smtClean="0"/>
              <a:t>(i.e. in a class like this)</a:t>
            </a:r>
          </a:p>
          <a:p>
            <a:pPr marL="457200" indent="-457200">
              <a:buAutoNum type="arabicParenR"/>
            </a:pPr>
            <a:r>
              <a:rPr lang="en-US" dirty="0" smtClean="0"/>
              <a:t>Google </a:t>
            </a:r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syntax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That’s </a:t>
            </a:r>
            <a:r>
              <a:rPr lang="en-US" dirty="0" smtClean="0"/>
              <a:t>pretty much it… 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smtClean="0"/>
              <a:t>Hello world!” gallery…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84" y="4443104"/>
            <a:ext cx="3796567" cy="21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765175" y="165100"/>
            <a:ext cx="8162925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</a:t>
            </a: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FUNCTIONS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34975" y="1012825"/>
            <a:ext cx="7178176" cy="501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import math       </a:t>
            </a:r>
            <a:r>
              <a:rPr lang="en-US" sz="2000" dirty="0" smtClean="0">
                <a:latin typeface="Courier New" pitchFamily="49" charset="0"/>
              </a:rPr>
              <a:t>#Load the math library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 smtClean="0"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</a:rPr>
              <a:t>def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pythag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a,b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):</a:t>
            </a:r>
            <a:endParaRPr lang="en-US" sz="2000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...		return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math.sqrt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(a**2 + b**2)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...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pythag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(3,4)</a:t>
            </a:r>
            <a:endParaRPr lang="en-US" sz="2000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5.0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pythag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(5,12)</a:t>
            </a:r>
            <a:endParaRPr lang="en-US" sz="2000" dirty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13.0</a:t>
            </a:r>
            <a:endParaRPr lang="en-US" sz="2000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99852B"/>
                </a:solidFill>
                <a:latin typeface="Courier New" pitchFamily="49" charset="0"/>
              </a:rPr>
              <a:t>&gt;&gt;&gt;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pythag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</a:rPr>
              <a:t>pythag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</a:rPr>
              <a:t>(3,4),12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13.0</a:t>
            </a:r>
            <a:endParaRPr lang="en-US" sz="2000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 smtClean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</a:rPr>
              <a:t>#How do you pass </a:t>
            </a:r>
            <a:r>
              <a:rPr lang="en-US" sz="2000" dirty="0" err="1" smtClean="0">
                <a:latin typeface="Courier New" pitchFamily="49" charset="0"/>
              </a:rPr>
              <a:t>params</a:t>
            </a:r>
            <a:r>
              <a:rPr lang="en-US" sz="2000" dirty="0" smtClean="0">
                <a:latin typeface="Courier New" pitchFamily="49" charset="0"/>
              </a:rPr>
              <a:t> into the function?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 smtClean="0">
              <a:latin typeface="Courier New" pitchFamily="49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</a:rPr>
              <a:t>#How do you return results from a function?</a:t>
            </a: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67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37" y="1237562"/>
            <a:ext cx="4640385" cy="4640385"/>
          </a:xfrm>
          <a:prstGeom prst="rect">
            <a:avLst/>
          </a:prstGeom>
        </p:spPr>
      </p:pic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731689" y="260837"/>
            <a:ext cx="8162925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en-US" sz="3200" b="1" dirty="0" smtClean="0">
                <a:solidFill>
                  <a:srgbClr val="000066"/>
                </a:solidFill>
                <a:latin typeface="Arial" charset="0"/>
                <a:cs typeface="ＭＳ Ｐゴシック" charset="0"/>
              </a:rPr>
              <a:t>Python FUNCTIONS</a:t>
            </a:r>
            <a:endParaRPr lang="en-US" sz="3200" b="1" dirty="0" smtClean="0">
              <a:solidFill>
                <a:srgbClr val="000066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31689" y="1351450"/>
            <a:ext cx="5297636" cy="452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You Try it!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Write an function to return the volume of any arbitrary cylinder given the diameter and height.</a:t>
            </a: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Put your answer here: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  <a:p>
            <a:pPr>
              <a:buFont typeface="Times New Roman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4"/>
              </a:rPr>
              <a:t>https://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  <a:hlinkClick r:id="rId4"/>
              </a:rPr>
              <a:t>goo.gl/aznZt4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ＭＳ Ｐゴシック" charset="0"/>
                <a:cs typeface="Arial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724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90238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Using a script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183"/>
            <a:ext cx="8316930" cy="480029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Start </a:t>
            </a:r>
            <a:r>
              <a:rPr lang="en-US" b="0" dirty="0" err="1" smtClean="0"/>
              <a:t>PyCharm</a:t>
            </a:r>
            <a:r>
              <a:rPr lang="en-US" b="0" dirty="0" smtClean="0"/>
              <a:t>, Create a new file, Paste your code into the file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0" dirty="0" smtClean="0"/>
              <a:t>Save the file, Run the script using the “Run” menu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741773" y="4473146"/>
            <a:ext cx="0" cy="1565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6534"/>
            <a:ext cx="9144000" cy="357516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102849" y="2537717"/>
            <a:ext cx="1736334" cy="508817"/>
          </a:xfrm>
          <a:prstGeom prst="wedgeRectCallout">
            <a:avLst>
              <a:gd name="adj1" fmla="val 41297"/>
              <a:gd name="adj2" fmla="val 1012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Drop down to select your </a:t>
            </a:r>
            <a:r>
              <a:rPr lang="en-US" sz="1400" dirty="0" smtClean="0"/>
              <a:t>script</a:t>
            </a:r>
            <a:endParaRPr lang="en-US" sz="1400" dirty="0"/>
          </a:p>
        </p:txBody>
      </p:sp>
      <p:sp>
        <p:nvSpPr>
          <p:cNvPr id="15" name="Rectangular Callout 14"/>
          <p:cNvSpPr/>
          <p:nvPr/>
        </p:nvSpPr>
        <p:spPr>
          <a:xfrm>
            <a:off x="6724434" y="3782934"/>
            <a:ext cx="1736334" cy="508817"/>
          </a:xfrm>
          <a:prstGeom prst="wedgeRectCallout">
            <a:avLst>
              <a:gd name="adj1" fmla="val 50764"/>
              <a:gd name="adj2" fmla="val -1147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Run your script</a:t>
            </a:r>
            <a:endParaRPr lang="en-US" sz="1400" dirty="0"/>
          </a:p>
        </p:txBody>
      </p:sp>
      <p:sp>
        <p:nvSpPr>
          <p:cNvPr id="16" name="Rectangular Callout 15"/>
          <p:cNvSpPr/>
          <p:nvPr/>
        </p:nvSpPr>
        <p:spPr>
          <a:xfrm>
            <a:off x="2756041" y="2832669"/>
            <a:ext cx="1736334" cy="508817"/>
          </a:xfrm>
          <a:prstGeom prst="wedgeRectCallout">
            <a:avLst>
              <a:gd name="adj1" fmla="val 41297"/>
              <a:gd name="adj2" fmla="val 10127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Type your script</a:t>
            </a:r>
            <a:endParaRPr lang="en-US" sz="1400" dirty="0"/>
          </a:p>
        </p:txBody>
      </p:sp>
      <p:sp>
        <p:nvSpPr>
          <p:cNvPr id="17" name="Rectangular Callout 16"/>
          <p:cNvSpPr/>
          <p:nvPr/>
        </p:nvSpPr>
        <p:spPr>
          <a:xfrm>
            <a:off x="3113925" y="5816861"/>
            <a:ext cx="1501740" cy="508817"/>
          </a:xfrm>
          <a:prstGeom prst="wedgeRectCallout">
            <a:avLst>
              <a:gd name="adj1" fmla="val -73215"/>
              <a:gd name="adj2" fmla="val -8247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Output is displayed here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88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/>
              <a:t>Using a script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229"/>
            <a:ext cx="7620000" cy="4373563"/>
          </a:xfrm>
        </p:spPr>
        <p:txBody>
          <a:bodyPr/>
          <a:lstStyle/>
          <a:p>
            <a:r>
              <a:rPr lang="en-US" b="0" dirty="0" smtClean="0"/>
              <a:t>Try a simple string concatenation</a:t>
            </a:r>
            <a:r>
              <a:rPr lang="is-IS" b="0" dirty="0" smtClean="0"/>
              <a:t>…</a:t>
            </a:r>
            <a:endParaRPr lang="en-US" b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912" t="14770" r="4446" b="23245"/>
          <a:stretch/>
        </p:blipFill>
        <p:spPr>
          <a:xfrm>
            <a:off x="457200" y="2845942"/>
            <a:ext cx="8280214" cy="28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/>
              <a:t>Using a script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229"/>
            <a:ext cx="8458334" cy="4373563"/>
          </a:xfrm>
        </p:spPr>
        <p:txBody>
          <a:bodyPr/>
          <a:lstStyle/>
          <a:p>
            <a:r>
              <a:rPr lang="en-US" dirty="0" smtClean="0"/>
              <a:t>Now let’s use a couple of loops</a:t>
            </a:r>
            <a:r>
              <a:rPr lang="is-IS" dirty="0" smtClean="0"/>
              <a:t>…</a:t>
            </a:r>
            <a:endParaRPr lang="en-US" b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39" t="10453" r="3404" b="7295"/>
          <a:stretch/>
        </p:blipFill>
        <p:spPr>
          <a:xfrm>
            <a:off x="996593" y="2506894"/>
            <a:ext cx="6965879" cy="39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/>
              <a:t>Using a script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229"/>
            <a:ext cx="8458334" cy="4373563"/>
          </a:xfrm>
        </p:spPr>
        <p:txBody>
          <a:bodyPr/>
          <a:lstStyle/>
          <a:p>
            <a:r>
              <a:rPr lang="en-US" dirty="0" smtClean="0"/>
              <a:t>Now try an if-then statement</a:t>
            </a:r>
            <a:r>
              <a:rPr lang="is-IS" dirty="0" smtClean="0"/>
              <a:t>…</a:t>
            </a:r>
            <a:endParaRPr lang="en-US" b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3881" y="2098496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x = 34 - 23            </a:t>
            </a:r>
            <a:r>
              <a:rPr lang="en-US" b="1" dirty="0">
                <a:solidFill>
                  <a:srgbClr val="FF3300"/>
                </a:solidFill>
                <a:latin typeface="Lucida Sans Typewriter" pitchFamily="49" charset="0"/>
              </a:rPr>
              <a:t># A comment.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y = </a:t>
            </a:r>
            <a:r>
              <a:rPr lang="en-US" altLang="en-US" b="1" dirty="0">
                <a:solidFill>
                  <a:srgbClr val="33CC33"/>
                </a:solidFill>
                <a:latin typeface="Lucida Sans Typewriter" pitchFamily="49" charset="0"/>
              </a:rPr>
              <a:t>“</a:t>
            </a:r>
            <a:r>
              <a:rPr lang="en-US" b="1" dirty="0">
                <a:solidFill>
                  <a:srgbClr val="33CC33"/>
                </a:solidFill>
                <a:latin typeface="Lucida Sans Typewriter" pitchFamily="49" charset="0"/>
              </a:rPr>
              <a:t>Hello</a:t>
            </a:r>
            <a:r>
              <a:rPr lang="en-US" altLang="en-US" b="1" dirty="0">
                <a:solidFill>
                  <a:srgbClr val="33CC33"/>
                </a:solidFill>
                <a:latin typeface="Lucida Sans Typewriter" pitchFamily="49" charset="0"/>
              </a:rPr>
              <a:t>”</a:t>
            </a:r>
            <a:r>
              <a:rPr lang="en-US" altLang="ja-JP" b="1" dirty="0">
                <a:solidFill>
                  <a:srgbClr val="000000"/>
                </a:solidFill>
                <a:latin typeface="Lucida Sans Typewriter" pitchFamily="49" charset="0"/>
              </a:rPr>
              <a:t>            </a:t>
            </a:r>
            <a:r>
              <a:rPr lang="en-US" altLang="ja-JP" b="1" dirty="0">
                <a:solidFill>
                  <a:srgbClr val="FF3300"/>
                </a:solidFill>
                <a:latin typeface="Lucida Sans Typewriter" pitchFamily="49" charset="0"/>
              </a:rPr>
              <a:t># Another one.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z = 3.45    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Lucida Sans Typewriter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z == 3.45 </a:t>
            </a:r>
            <a:r>
              <a:rPr lang="en-US" b="1" dirty="0">
                <a:solidFill>
                  <a:srgbClr val="FF6600"/>
                </a:solidFill>
                <a:latin typeface="Lucida Sans Typewriter" pitchFamily="49" charset="0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y == </a:t>
            </a:r>
            <a:r>
              <a:rPr lang="en-US" altLang="en-US" b="1" dirty="0">
                <a:solidFill>
                  <a:srgbClr val="33CC33"/>
                </a:solidFill>
                <a:latin typeface="Lucida Sans Typewriter" pitchFamily="49" charset="0"/>
              </a:rPr>
              <a:t>“</a:t>
            </a:r>
            <a:r>
              <a:rPr lang="en-US" b="1" dirty="0">
                <a:solidFill>
                  <a:srgbClr val="33CC33"/>
                </a:solidFill>
                <a:latin typeface="Lucida Sans Typewriter" pitchFamily="49" charset="0"/>
              </a:rPr>
              <a:t>Hello</a:t>
            </a:r>
            <a:r>
              <a:rPr lang="en-US" altLang="en-US" b="1" dirty="0">
                <a:solidFill>
                  <a:srgbClr val="33CC33"/>
                </a:solidFill>
                <a:latin typeface="Lucida Sans Typewriter" pitchFamily="49" charset="0"/>
              </a:rPr>
              <a:t>”</a:t>
            </a:r>
            <a:r>
              <a:rPr lang="en-US" altLang="ja-JP" b="1" dirty="0">
                <a:solidFill>
                  <a:srgbClr val="000000"/>
                </a:solidFill>
                <a:latin typeface="Lucida Sans Typewriter" pitchFamily="49" charset="0"/>
              </a:rPr>
              <a:t>: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    x = x + 1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    y = y + </a:t>
            </a:r>
            <a:r>
              <a:rPr lang="en-US" b="1" dirty="0" smtClean="0">
                <a:solidFill>
                  <a:srgbClr val="33CC33"/>
                </a:solidFill>
                <a:latin typeface="Lucida Sans Typewriter" pitchFamily="49" charset="0"/>
              </a:rPr>
              <a:t>“World”</a:t>
            </a:r>
            <a:r>
              <a:rPr lang="en-US" altLang="ja-JP" b="1" dirty="0" smtClean="0">
                <a:solidFill>
                  <a:srgbClr val="000000"/>
                </a:solidFill>
                <a:latin typeface="Lucida Sans Typewriter" pitchFamily="49" charset="0"/>
              </a:rPr>
              <a:t>   </a:t>
            </a:r>
            <a:r>
              <a:rPr lang="en-US" altLang="ja-JP" b="1" dirty="0">
                <a:solidFill>
                  <a:srgbClr val="FF3300"/>
                </a:solidFill>
                <a:latin typeface="Lucida Sans Typewriter" pitchFamily="49" charset="0"/>
              </a:rPr>
              <a:t># String </a:t>
            </a:r>
            <a:r>
              <a:rPr lang="en-US" altLang="ja-JP" b="1" dirty="0" err="1">
                <a:solidFill>
                  <a:srgbClr val="FF3300"/>
                </a:solidFill>
                <a:latin typeface="Lucida Sans Typewriter" pitchFamily="49" charset="0"/>
              </a:rPr>
              <a:t>concat</a:t>
            </a:r>
            <a:r>
              <a:rPr lang="en-US" altLang="ja-JP" b="1" dirty="0">
                <a:solidFill>
                  <a:srgbClr val="FF3300"/>
                </a:solidFill>
                <a:latin typeface="Lucida Sans Typewriter" pitchFamily="49" charset="0"/>
              </a:rPr>
              <a:t>.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Lucida Sans Typewriter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x</a:t>
            </a:r>
          </a:p>
          <a:p>
            <a:pPr eaLnBrk="1" hangingPunct="1">
              <a:spcBef>
                <a:spcPts val="450"/>
              </a:spcBef>
            </a:pP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Lucida Sans Typewriter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Lucida Sans Typewriter" pitchFamily="49" charset="0"/>
              </a:rPr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21730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Three useful modules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module? 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Like an “extension” or “plugin” 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Adds additional functionality to Python, not in the core environment.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In the interpreter type, </a:t>
            </a:r>
            <a:r>
              <a:rPr lang="en-US" b="0" dirty="0" smtClean="0">
                <a:latin typeface="Courier New"/>
                <a:cs typeface="Courier New"/>
              </a:rPr>
              <a:t>help("modules</a:t>
            </a:r>
            <a:r>
              <a:rPr lang="en-US" b="0" dirty="0">
                <a:latin typeface="Courier New"/>
                <a:cs typeface="Courier New"/>
              </a:rPr>
              <a:t>"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  <a:r>
              <a:rPr lang="en-US" b="0" dirty="0" smtClean="0">
                <a:cs typeface="Courier New"/>
              </a:rPr>
              <a:t> to get a list of all currently installed modules.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Use a module in your code, first import it: </a:t>
            </a:r>
          </a:p>
          <a:p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os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shutil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math</a:t>
            </a:r>
          </a:p>
          <a:p>
            <a:pPr marL="457200" indent="-457200">
              <a:buFont typeface="Arial"/>
              <a:buChar char="•"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678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 descr="https://encrypted-tbn2.gstatic.com/images?q=tbn:ANd9GcQtvGXx5-oUUfSMHnHLIUBNemqr5QXboY9XuLe2awMx131qSVq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532" y="5912705"/>
            <a:ext cx="1379193" cy="91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9847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Python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19" y="24754"/>
            <a:ext cx="1221425" cy="12489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Top Python Modules (from </a:t>
            </a:r>
            <a:r>
              <a:rPr lang="en-US" dirty="0" smtClean="0">
                <a:hlinkClick r:id="rId4"/>
              </a:rPr>
              <a:t>www.CatsWhoCode.com</a:t>
            </a:r>
            <a:r>
              <a:rPr lang="en-US" dirty="0" smtClean="0"/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5" y="2280274"/>
            <a:ext cx="4476108" cy="352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21" y="2280275"/>
            <a:ext cx="4513079" cy="442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9643" y="626075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Think Legos…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2"/>
            <a:ext cx="9144000" cy="6859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26751" y="1952090"/>
            <a:ext cx="400692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Here’s how to see what modules you currently have loaded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Four useful modules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 smtClean="0"/>
              <a:t>os</a:t>
            </a:r>
            <a:r>
              <a:rPr lang="en-US" sz="3200" b="0" dirty="0" smtClean="0"/>
              <a:t>: functions for working with your operating system including file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 err="1" smtClean="0"/>
              <a:t>shutil</a:t>
            </a:r>
            <a:r>
              <a:rPr lang="en-US" sz="3200" b="0" dirty="0" smtClean="0"/>
              <a:t>: high level functions for working with files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 err="1" smtClean="0"/>
              <a:t>MatPlotLib</a:t>
            </a:r>
            <a:r>
              <a:rPr lang="en-US" sz="3200" b="0" dirty="0" smtClean="0"/>
              <a:t>: make graphs, charts, and maps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 err="1" smtClean="0"/>
              <a:t>pymysql</a:t>
            </a:r>
            <a:r>
              <a:rPr lang="en-US" sz="3200" b="0" dirty="0" smtClean="0"/>
              <a:t>: functions for accessing and working with data in an SQL database</a:t>
            </a:r>
          </a:p>
          <a:p>
            <a:endParaRPr lang="en-US" sz="3200" b="0" dirty="0" smtClean="0"/>
          </a:p>
          <a:p>
            <a:endParaRPr lang="en-US" sz="3200" b="0" dirty="0" smtClean="0"/>
          </a:p>
        </p:txBody>
      </p:sp>
    </p:spTree>
    <p:extLst>
      <p:ext uri="{BB962C8B-B14F-4D97-AF65-F5344CB8AC3E}">
        <p14:creationId xmlns:p14="http://schemas.microsoft.com/office/powerpoint/2010/main" val="21768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76" y="2005319"/>
            <a:ext cx="7239000" cy="4762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Trs-80 model 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9785" y="1659978"/>
            <a:ext cx="7620000" cy="4373563"/>
          </a:xfrm>
        </p:spPr>
        <p:txBody>
          <a:bodyPr/>
          <a:lstStyle/>
          <a:p>
            <a:r>
              <a:rPr lang="en-US" dirty="0" smtClean="0"/>
              <a:t>READY&gt;&gt; PRINT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Module: 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Let’s look at the module, “</a:t>
            </a:r>
            <a:r>
              <a:rPr lang="en-US" b="0" dirty="0" err="1" smtClean="0">
                <a:latin typeface="Courier New"/>
                <a:cs typeface="Courier New"/>
              </a:rPr>
              <a:t>os</a:t>
            </a:r>
            <a:r>
              <a:rPr lang="en-US" dirty="0" smtClean="0"/>
              <a:t>”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Think of it as a connector into your current operating system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Use it to do useful file level activities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os.getcwd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b="0" dirty="0" smtClean="0"/>
              <a:t>returns the current working directory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os.curdir</a:t>
            </a:r>
            <a:r>
              <a:rPr lang="en-US" b="0" dirty="0">
                <a:latin typeface="Courier New"/>
                <a:cs typeface="Courier New"/>
              </a:rPr>
              <a:t> </a:t>
            </a:r>
            <a:r>
              <a:rPr lang="en-US" b="0" dirty="0" smtClean="0"/>
              <a:t>returns the current directory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os.execl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executes an executable file 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os.abort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fails in the hardest way possible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os.listdir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returns a list of strings of names of entries in a folder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os.path.exists</a:t>
            </a:r>
            <a:r>
              <a:rPr lang="en-US" b="0" dirty="0" smtClean="0">
                <a:latin typeface="Courier New"/>
                <a:cs typeface="Courier New"/>
              </a:rPr>
              <a:t>() </a:t>
            </a:r>
            <a:r>
              <a:rPr lang="en-US" b="0" dirty="0" smtClean="0"/>
              <a:t>tests whether a path exists 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os.path.basename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r>
              <a:rPr lang="en-US" b="0" dirty="0" smtClean="0"/>
              <a:t> returns the final component of a path name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os.path.isdir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r>
              <a:rPr lang="en-US" b="0" dirty="0" smtClean="0"/>
              <a:t> returns true for a directory, false for a filename</a:t>
            </a:r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979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MODULE: </a:t>
            </a:r>
            <a:r>
              <a:rPr lang="en-US" dirty="0" err="1" smtClean="0"/>
              <a:t>shutil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look at the module, “</a:t>
            </a:r>
            <a:r>
              <a:rPr lang="en-US" b="0" dirty="0" err="1" smtClean="0">
                <a:latin typeface="Courier New"/>
                <a:cs typeface="Courier New"/>
              </a:rPr>
              <a:t>shutil</a:t>
            </a:r>
            <a:r>
              <a:rPr lang="en-US" dirty="0" smtClean="0"/>
              <a:t>”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Think of it as a high level file/folder manipulator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shutil.copy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 smtClean="0">
                <a:latin typeface="Courier New"/>
                <a:cs typeface="Courier New"/>
              </a:rPr>
              <a:t>copyfile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 smtClean="0">
                <a:latin typeface="Courier New"/>
                <a:cs typeface="Courier New"/>
              </a:rPr>
              <a:t>copytree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copy things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shutil.abspath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returns the absolute path to a file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Shutil.fnmatch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test if a file path matches a pattern 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shutil.move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move a file or folder to another destination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shutil.rmtree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recursively remove the contents of a directory tree</a:t>
            </a:r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52738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350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MODULE: </a:t>
            </a:r>
            <a:r>
              <a:rPr lang="en-US" dirty="0" err="1" smtClean="0"/>
              <a:t>MatPlotLib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09" y="0"/>
            <a:ext cx="1867414" cy="13975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178800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look at the module, “</a:t>
            </a:r>
            <a:r>
              <a:rPr lang="en-US" b="0" dirty="0" err="1" smtClean="0">
                <a:latin typeface="Courier New"/>
                <a:cs typeface="Courier New"/>
              </a:rPr>
              <a:t>MatPlotLib</a:t>
            </a:r>
            <a:r>
              <a:rPr lang="en-US" dirty="0" smtClean="0"/>
              <a:t>”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>
                <a:cs typeface="Courier New"/>
              </a:rPr>
              <a:t>Makes (pretty) pictures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MatPlotLib.pyplot.plot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/>
              <a:t>P</a:t>
            </a:r>
            <a:r>
              <a:rPr lang="en-US" b="0" dirty="0" smtClean="0"/>
              <a:t>lot a graph of data.</a:t>
            </a:r>
          </a:p>
          <a:p>
            <a:r>
              <a:rPr lang="en-US" b="0" dirty="0" err="1" smtClean="0">
                <a:latin typeface="Courier New"/>
                <a:cs typeface="Courier New"/>
              </a:rPr>
              <a:t>MatPlotLib.pyplot.show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dirty="0" smtClean="0"/>
              <a:t>Show the user your graph.</a:t>
            </a:r>
          </a:p>
          <a:p>
            <a:endParaRPr lang="en-US" b="0" dirty="0" smtClean="0"/>
          </a:p>
          <a:p>
            <a:r>
              <a:rPr lang="en-US" b="0" dirty="0" smtClean="0"/>
              <a:t>Tutorial </a:t>
            </a:r>
            <a:r>
              <a:rPr lang="en-US" b="0" dirty="0"/>
              <a:t>here: </a:t>
            </a:r>
            <a:r>
              <a:rPr lang="en-US" b="0" dirty="0">
                <a:hlinkClick r:id="rId3"/>
              </a:rPr>
              <a:t>http://</a:t>
            </a:r>
            <a:r>
              <a:rPr lang="en-US" b="0" dirty="0" smtClean="0">
                <a:hlinkClick r:id="rId3"/>
              </a:rPr>
              <a:t>matplotlib.org/1.3.1/users/pyplot_tutorial.html</a:t>
            </a:r>
            <a:endParaRPr lang="en-US" b="0" dirty="0" smtClean="0"/>
          </a:p>
          <a:p>
            <a:endParaRPr lang="en-US" b="0" dirty="0"/>
          </a:p>
          <a:p>
            <a:r>
              <a:rPr lang="en-US" b="0" dirty="0"/>
              <a:t>Gallery here: </a:t>
            </a:r>
            <a:r>
              <a:rPr lang="en-US" b="0" dirty="0">
                <a:hlinkClick r:id="rId4"/>
              </a:rPr>
              <a:t>http://</a:t>
            </a:r>
            <a:r>
              <a:rPr lang="en-US" b="0" dirty="0" smtClean="0">
                <a:hlinkClick r:id="rId4"/>
              </a:rPr>
              <a:t>matplotlib.org/1.3.1/gallery.html</a:t>
            </a:r>
            <a:r>
              <a:rPr lang="en-US" b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8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Commodore 64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525" b="7525"/>
          <a:stretch>
            <a:fillRect/>
          </a:stretch>
        </p:blipFill>
        <p:spPr>
          <a:xfrm>
            <a:off x="-1" y="1524318"/>
            <a:ext cx="9088643" cy="521650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88" y="63538"/>
            <a:ext cx="1398954" cy="12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pic>
        <p:nvPicPr>
          <p:cNvPr id="2050" name="Picture 2" descr="http://1.bp.blogspot.com/-772bk7k_9ng/UTnnRjrQZHI/AAAAAAAAADo/H0PRdBMzIGo/s1600/Hel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8" y="2781545"/>
            <a:ext cx="43053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69" y="271342"/>
            <a:ext cx="2838694" cy="28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854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79" y="151423"/>
            <a:ext cx="1488063" cy="8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5" y="1828799"/>
            <a:ext cx="7855713" cy="4499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79" y="151423"/>
            <a:ext cx="1488063" cy="8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1282</Words>
  <Application>Microsoft Office PowerPoint</Application>
  <PresentationFormat>On-screen Show (4:3)</PresentationFormat>
  <Paragraphs>314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MS PGothic</vt:lpstr>
      <vt:lpstr>MS PGothic</vt:lpstr>
      <vt:lpstr>Arial</vt:lpstr>
      <vt:lpstr>Calibri</vt:lpstr>
      <vt:lpstr>Calibri Light</vt:lpstr>
      <vt:lpstr>Candara</vt:lpstr>
      <vt:lpstr>Courier New</vt:lpstr>
      <vt:lpstr>DejaVu Sans</vt:lpstr>
      <vt:lpstr>Lucida Sans Typewriter</vt:lpstr>
      <vt:lpstr>Times New Roman</vt:lpstr>
      <vt:lpstr>Wingdings</vt:lpstr>
      <vt:lpstr>Office Theme</vt:lpstr>
      <vt:lpstr>Intro to Python Programming</vt:lpstr>
      <vt:lpstr>Re-Introduction… </vt:lpstr>
      <vt:lpstr>Key concepts in programming</vt:lpstr>
      <vt:lpstr>How we learn to program</vt:lpstr>
      <vt:lpstr>Trs-80 model 1</vt:lpstr>
      <vt:lpstr>Commodore 64</vt:lpstr>
      <vt:lpstr>Java</vt:lpstr>
      <vt:lpstr>JavaScript</vt:lpstr>
      <vt:lpstr>JavaScript</vt:lpstr>
      <vt:lpstr>C++</vt:lpstr>
      <vt:lpstr>Fortran</vt:lpstr>
      <vt:lpstr>cobol</vt:lpstr>
      <vt:lpstr>VBA</vt:lpstr>
      <vt:lpstr>C#</vt:lpstr>
      <vt:lpstr>Python</vt:lpstr>
      <vt:lpstr>PowerPoint Presentation</vt:lpstr>
      <vt:lpstr>Python</vt:lpstr>
      <vt:lpstr>Anyone can program</vt:lpstr>
      <vt:lpstr>Python Resources</vt:lpstr>
      <vt:lpstr>Python Resources</vt:lpstr>
      <vt:lpstr>Python Programming Development Environments</vt:lpstr>
      <vt:lpstr>PyCharm</vt:lpstr>
      <vt:lpstr>PyCharm</vt:lpstr>
      <vt:lpstr>PowerPoint Presentation</vt:lpstr>
      <vt:lpstr>PowerPoint Presentation</vt:lpstr>
      <vt:lpstr>PowerPoint Presentation</vt:lpstr>
      <vt:lpstr>Experimenting with Python</vt:lpstr>
      <vt:lpstr>Working with python variables</vt:lpstr>
      <vt:lpstr>Working with python variables</vt:lpstr>
      <vt:lpstr>Working with python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script file</vt:lpstr>
      <vt:lpstr>Using a script file</vt:lpstr>
      <vt:lpstr>Using a script file</vt:lpstr>
      <vt:lpstr>Using a script file</vt:lpstr>
      <vt:lpstr>Three useful modules</vt:lpstr>
      <vt:lpstr>Python Modules</vt:lpstr>
      <vt:lpstr>PowerPoint Presentation</vt:lpstr>
      <vt:lpstr>Four useful modules</vt:lpstr>
      <vt:lpstr>Module: OS</vt:lpstr>
      <vt:lpstr>MODULE: shutil</vt:lpstr>
      <vt:lpstr>MODULE: MatPlotLib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dc:creator>Dan Ames</dc:creator>
  <cp:lastModifiedBy>Dan Ames</cp:lastModifiedBy>
  <cp:revision>13</cp:revision>
  <dcterms:created xsi:type="dcterms:W3CDTF">2015-10-06T05:59:41Z</dcterms:created>
  <dcterms:modified xsi:type="dcterms:W3CDTF">2016-11-01T19:25:54Z</dcterms:modified>
</cp:coreProperties>
</file>